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257" r:id="rId4"/>
    <p:sldId id="260" r:id="rId5"/>
    <p:sldId id="261" r:id="rId6"/>
    <p:sldId id="258" r:id="rId7"/>
    <p:sldId id="259" r:id="rId8"/>
    <p:sldId id="265" r:id="rId9"/>
    <p:sldId id="263" r:id="rId10"/>
    <p:sldId id="266" r:id="rId11"/>
    <p:sldId id="264" r:id="rId12"/>
    <p:sldId id="287" r:id="rId13"/>
    <p:sldId id="268" r:id="rId14"/>
    <p:sldId id="270" r:id="rId15"/>
    <p:sldId id="271" r:id="rId16"/>
    <p:sldId id="269" r:id="rId17"/>
    <p:sldId id="267" r:id="rId18"/>
    <p:sldId id="274" r:id="rId19"/>
    <p:sldId id="273" r:id="rId20"/>
    <p:sldId id="272" r:id="rId21"/>
    <p:sldId id="277" r:id="rId22"/>
    <p:sldId id="276" r:id="rId23"/>
    <p:sldId id="275" r:id="rId24"/>
    <p:sldId id="282" r:id="rId25"/>
    <p:sldId id="281" r:id="rId26"/>
    <p:sldId id="280" r:id="rId27"/>
    <p:sldId id="279" r:id="rId28"/>
    <p:sldId id="285" r:id="rId29"/>
    <p:sldId id="278" r:id="rId30"/>
    <p:sldId id="284" r:id="rId31"/>
    <p:sldId id="283" r:id="rId32"/>
    <p:sldId id="286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592" y="-1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5919B-57B5-3C41-8376-BB7C82140776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64028-FD98-1F4D-9FE5-17B049C0DE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527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6986-0780-D64F-8675-4CD6E4F67146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D372-0CCF-E448-B494-55C79B3B6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25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CD1-E883-134C-9BA4-512FA4063D00}" type="datetime1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8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0D14-8042-004E-B5BB-9DF9BA6F5E7D}" type="datetime1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3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07C9-D342-2149-8100-E89934AD86AB}" type="datetime1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6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9148-0527-7F47-8EB8-04533B08F778}" type="datetime1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8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816-8154-994B-9CC8-87344BABA7B9}" type="datetime1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7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AF31-BC4B-9A45-8430-9A608B0BD765}" type="datetime1">
              <a:rPr lang="nl-NL" smtClean="0"/>
              <a:t>14-12-14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2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30F6-E60F-9C4B-84F8-FE9B0ED89B5F}" type="datetime1">
              <a:rPr lang="nl-NL" smtClean="0"/>
              <a:t>14-12-14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3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9569-7CD8-E846-931F-79DEA800666D}" type="datetime1">
              <a:rPr lang="nl-NL" smtClean="0"/>
              <a:t>14-12-14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2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7D29-663B-9141-953C-88583F05EFB1}" type="datetime1">
              <a:rPr lang="nl-NL" smtClean="0"/>
              <a:t>14-12-14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AB3-67C2-794A-9E79-C5A0CD526725}" type="datetime1">
              <a:rPr lang="nl-NL" smtClean="0"/>
              <a:t>14-12-14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2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3429-DC2C-5D43-A718-5DBF1AE782BF}" type="datetime1">
              <a:rPr lang="nl-NL" smtClean="0"/>
              <a:t>14-12-14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5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5CE9-40E3-6D46-9793-3E57C5388F8D}" type="datetime1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91D6-FEF8-4307-AACC-F9ABB322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55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Casustraining spoedgevallen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79430"/>
            <a:ext cx="2880320" cy="21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Herkennen van shock.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Noteer wat je nog weet van shock:</a:t>
            </a:r>
          </a:p>
          <a:p>
            <a:pPr marL="0" indent="0">
              <a:buNone/>
            </a:pPr>
            <a:r>
              <a:rPr lang="nl-NL" dirty="0" smtClean="0"/>
              <a:t>Definitie</a:t>
            </a:r>
          </a:p>
          <a:p>
            <a:pPr marL="0" indent="0">
              <a:buNone/>
            </a:pPr>
            <a:r>
              <a:rPr lang="nl-NL" dirty="0" smtClean="0"/>
              <a:t>Verschijnselen</a:t>
            </a:r>
          </a:p>
          <a:p>
            <a:pPr marL="0" indent="0">
              <a:buNone/>
            </a:pPr>
            <a:r>
              <a:rPr lang="nl-NL" dirty="0" smtClean="0"/>
              <a:t>therapie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350689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2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Shock: lichaamscellen krijgen te weinig zuurstof door slechte circulatie</a:t>
            </a:r>
          </a:p>
          <a:p>
            <a:r>
              <a:rPr lang="nl-NL" sz="2800" dirty="0" smtClean="0"/>
              <a:t>Te weinig circulerend bloedvolume ( hypovolemisch)</a:t>
            </a:r>
          </a:p>
          <a:p>
            <a:r>
              <a:rPr lang="nl-NL" sz="2800" dirty="0" smtClean="0"/>
              <a:t>Hart pompt onvoldoende rond ( cardiogeen)</a:t>
            </a:r>
          </a:p>
          <a:p>
            <a:r>
              <a:rPr lang="nl-NL" sz="2800" dirty="0" smtClean="0"/>
              <a:t>Obstructie grote bloedvaten ( </a:t>
            </a:r>
            <a:r>
              <a:rPr lang="nl-NL" sz="2800" dirty="0" err="1" smtClean="0"/>
              <a:t>obstructive</a:t>
            </a:r>
            <a:r>
              <a:rPr lang="nl-NL" sz="2800" dirty="0" smtClean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8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Reactie lichaam:</a:t>
            </a:r>
          </a:p>
          <a:p>
            <a:r>
              <a:rPr lang="nl-NL" sz="2800" dirty="0" smtClean="0"/>
              <a:t>Hoge hartfrequentie ( </a:t>
            </a:r>
            <a:r>
              <a:rPr lang="nl-NL" sz="2800" dirty="0" err="1" smtClean="0"/>
              <a:t>nt</a:t>
            </a:r>
            <a:r>
              <a:rPr lang="nl-NL" sz="2800" dirty="0" smtClean="0"/>
              <a:t> bij kat/ konijn)</a:t>
            </a:r>
          </a:p>
          <a:p>
            <a:r>
              <a:rPr lang="nl-NL" sz="2800" dirty="0" smtClean="0"/>
              <a:t>Lage temp.</a:t>
            </a:r>
          </a:p>
          <a:p>
            <a:r>
              <a:rPr lang="nl-NL" sz="2800" dirty="0" smtClean="0"/>
              <a:t>Ademhaling</a:t>
            </a:r>
          </a:p>
          <a:p>
            <a:r>
              <a:rPr lang="nl-NL" sz="2800" dirty="0" smtClean="0"/>
              <a:t>Bleke slijmvliezen</a:t>
            </a:r>
          </a:p>
          <a:p>
            <a:r>
              <a:rPr lang="nl-NL" sz="2800" dirty="0" smtClean="0"/>
              <a:t>CRT &gt; 1,5 sec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was het ook al 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Normaalwaarden APT </a:t>
            </a:r>
            <a:r>
              <a:rPr lang="nl-NL" dirty="0" err="1" smtClean="0"/>
              <a:t>slvl</a:t>
            </a:r>
            <a:r>
              <a:rPr lang="nl-NL" dirty="0" smtClean="0"/>
              <a:t> hond/ kat/ konijn:</a:t>
            </a:r>
          </a:p>
          <a:p>
            <a:pPr marL="0" indent="0" algn="ctr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87364"/>
              </p:ext>
            </p:extLst>
          </p:nvPr>
        </p:nvGraphicFramePr>
        <p:xfrm>
          <a:off x="1547664" y="2924944"/>
          <a:ext cx="6096000" cy="253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  <a:gridCol w="1406624"/>
                <a:gridCol w="1219200"/>
                <a:gridCol w="1219200"/>
                <a:gridCol w="1219200"/>
              </a:tblGrid>
              <a:tr h="115212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ademhaling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Pols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temp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Slvl</a:t>
                      </a:r>
                      <a:r>
                        <a:rPr lang="nl-NL" dirty="0" smtClean="0"/>
                        <a:t>/ CRT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10-30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60-120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38-39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Rose;&lt;1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20-40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160-180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38-39.2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Bleek </a:t>
                      </a:r>
                      <a:r>
                        <a:rPr lang="nl-NL" dirty="0" err="1" smtClean="0"/>
                        <a:t>rose</a:t>
                      </a:r>
                      <a:r>
                        <a:rPr lang="nl-NL" dirty="0" smtClean="0"/>
                        <a:t>; &lt;1,5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konijn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30-60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180-250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38,5-40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rose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Verschillen tussen hond, kat en konijn: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66255"/>
              </p:ext>
            </p:extLst>
          </p:nvPr>
        </p:nvGraphicFramePr>
        <p:xfrm>
          <a:off x="1547664" y="2636912"/>
          <a:ext cx="6096000" cy="366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022920"/>
                <a:gridCol w="141548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Ademh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hartfreq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Temp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Slvl</a:t>
                      </a:r>
                      <a:r>
                        <a:rPr lang="nl-NL" dirty="0" smtClean="0"/>
                        <a:t>/ CRT</a:t>
                      </a:r>
                      <a:endParaRPr lang="nl-NL" dirty="0"/>
                    </a:p>
                  </a:txBody>
                  <a:tcPr/>
                </a:tc>
              </a:tr>
              <a:tr h="565264">
                <a:tc>
                  <a:txBody>
                    <a:bodyPr/>
                    <a:lstStyle/>
                    <a:p>
                      <a:r>
                        <a:rPr lang="nl-NL" dirty="0" smtClean="0"/>
                        <a:t>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Bleek/ grauw/rood CRT&gt; 1,5</a:t>
                      </a:r>
                      <a:endParaRPr lang="nl-NL" dirty="0"/>
                    </a:p>
                  </a:txBody>
                  <a:tcPr/>
                </a:tc>
              </a:tr>
              <a:tr h="875000">
                <a:tc>
                  <a:txBody>
                    <a:bodyPr/>
                    <a:lstStyle/>
                    <a:p>
                      <a:r>
                        <a:rPr lang="nl-NL" dirty="0" smtClean="0"/>
                        <a:t>Kat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Bleek/ grauw/rood CRT&gt; 1,5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Konijn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Bleek/ grauw/rood CRT&gt; 1,5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 flipV="1">
            <a:off x="3275856" y="32129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3286809" y="515719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3286809" y="407707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397896" y="317166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4419802" y="515719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4408849" y="3988296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5475649" y="314904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5580112" y="515719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5508441" y="3988296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3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Infuustherapie bij shock.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Infuus shock bolus:</a:t>
            </a:r>
          </a:p>
          <a:p>
            <a:r>
              <a:rPr lang="nl-NL" dirty="0" smtClean="0"/>
              <a:t>Katten en risico patiënten: kristalloïd 10 ml/ kg</a:t>
            </a:r>
          </a:p>
          <a:p>
            <a:r>
              <a:rPr lang="nl-NL" dirty="0" err="1" smtClean="0"/>
              <a:t>Kittens</a:t>
            </a:r>
            <a:r>
              <a:rPr lang="nl-NL" dirty="0" smtClean="0"/>
              <a:t>:				  kristalloïd 20-30 ml/kg</a:t>
            </a:r>
          </a:p>
          <a:p>
            <a:r>
              <a:rPr lang="nl-NL" dirty="0" err="1" smtClean="0"/>
              <a:t>Volw</a:t>
            </a:r>
            <a:r>
              <a:rPr lang="nl-NL" dirty="0" smtClean="0"/>
              <a:t>. Honden:		  kristalloïd</a:t>
            </a:r>
            <a:r>
              <a:rPr lang="nl-NL" dirty="0">
                <a:solidFill>
                  <a:prstClr val="black"/>
                </a:solidFill>
              </a:rPr>
              <a:t> 20-30 ml/kg</a:t>
            </a:r>
            <a:endParaRPr lang="nl-NL" dirty="0" smtClean="0"/>
          </a:p>
          <a:p>
            <a:r>
              <a:rPr lang="nl-NL" dirty="0" smtClean="0"/>
              <a:t>Pups:				  kristalloïd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smtClean="0">
                <a:solidFill>
                  <a:prstClr val="black"/>
                </a:solidFill>
              </a:rPr>
              <a:t>30-45 </a:t>
            </a:r>
            <a:r>
              <a:rPr lang="nl-NL" dirty="0">
                <a:solidFill>
                  <a:prstClr val="black"/>
                </a:solidFill>
              </a:rPr>
              <a:t>ml/kg</a:t>
            </a: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Infuussnelheid:</a:t>
            </a:r>
          </a:p>
          <a:p>
            <a:r>
              <a:rPr lang="nl-NL" dirty="0" smtClean="0"/>
              <a:t>Katten, jonge dieren en risico patiënten in 20-30 minuten; honden in 15 minuten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5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Infuus vloeistoffen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r>
              <a:rPr lang="nl-NL" sz="2800" u="sng" dirty="0" smtClean="0"/>
              <a:t>Kristalloïd:</a:t>
            </a:r>
            <a:r>
              <a:rPr lang="nl-NL" sz="2800" dirty="0" smtClean="0"/>
              <a:t> Fysiologisch zout, </a:t>
            </a:r>
            <a:r>
              <a:rPr lang="nl-NL" sz="2800" dirty="0" err="1" smtClean="0"/>
              <a:t>Ringer’s</a:t>
            </a:r>
            <a:r>
              <a:rPr lang="nl-NL" sz="2800" dirty="0" smtClean="0"/>
              <a:t>: vloeistof, die </a:t>
            </a:r>
            <a:r>
              <a:rPr lang="nl-NL" sz="2800" dirty="0" err="1" smtClean="0"/>
              <a:t>nr</a:t>
            </a:r>
            <a:r>
              <a:rPr lang="nl-NL" sz="2800" dirty="0" smtClean="0"/>
              <a:t> weefsel wordt getransporteerd; blijft slechts max 30 min in vaatbed.</a:t>
            </a:r>
          </a:p>
          <a:p>
            <a:pPr marL="2743200" lvl="6" indent="0">
              <a:buNone/>
            </a:pPr>
            <a:endParaRPr lang="nl-NL" sz="2800" dirty="0" smtClean="0"/>
          </a:p>
          <a:p>
            <a:pPr lvl="6"/>
            <a:r>
              <a:rPr lang="nl-NL" sz="2800" u="sng" dirty="0" smtClean="0"/>
              <a:t>Colloïden</a:t>
            </a:r>
            <a:r>
              <a:rPr lang="nl-NL" sz="2800" dirty="0" smtClean="0"/>
              <a:t>: bevatten synthetische eiwitten, die vaatbed opvullen en in vaten blijven gedurende 3-4 uur</a:t>
            </a:r>
            <a:endParaRPr lang="nl-N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37" y="2060848"/>
            <a:ext cx="2225405" cy="29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4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Infuustherapie bij shock.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elke shockbolus controle van APT, </a:t>
            </a:r>
            <a:r>
              <a:rPr lang="nl-NL" dirty="0" err="1" smtClean="0"/>
              <a:t>slvl</a:t>
            </a:r>
            <a:r>
              <a:rPr lang="nl-NL" dirty="0" smtClean="0"/>
              <a:t>, CRT en deze doorgeven aan dierenarts.</a:t>
            </a:r>
          </a:p>
          <a:p>
            <a:r>
              <a:rPr lang="nl-NL" dirty="0" smtClean="0"/>
              <a:t>Altijd iv of in bot toedienen; </a:t>
            </a:r>
            <a:r>
              <a:rPr lang="nl-NL" dirty="0" err="1" smtClean="0"/>
              <a:t>sc</a:t>
            </a:r>
            <a:r>
              <a:rPr lang="nl-NL" dirty="0" smtClean="0"/>
              <a:t> werkt niet: perifere vasoconstrictie!</a:t>
            </a:r>
          </a:p>
          <a:p>
            <a:r>
              <a:rPr lang="nl-NL" dirty="0" smtClean="0"/>
              <a:t>Ieder kwartier checken tot stabiel.</a:t>
            </a:r>
          </a:p>
          <a:p>
            <a:r>
              <a:rPr lang="nl-NL" dirty="0" smtClean="0"/>
              <a:t>Als het dier nog steeds of weer in shock is, nogmaals shockbolus toedienen.</a:t>
            </a:r>
          </a:p>
          <a:p>
            <a:r>
              <a:rPr lang="nl-NL" dirty="0" smtClean="0"/>
              <a:t>Kan max 3x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nl-NL" dirty="0" smtClean="0"/>
              <a:t>Aangereden hond:</a:t>
            </a:r>
            <a:br>
              <a:rPr lang="nl-NL" dirty="0" smtClean="0"/>
            </a:br>
            <a:r>
              <a:rPr lang="nl-NL" sz="3200" dirty="0" smtClean="0"/>
              <a:t>Jack, 10 jarige Jack Russell </a:t>
            </a:r>
            <a:r>
              <a:rPr lang="nl-NL" sz="3200" dirty="0" err="1" smtClean="0"/>
              <a:t>Terrier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gebroken poot; agressief</a:t>
            </a:r>
            <a:endParaRPr lang="nl-NL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260138" cy="24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5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Help, wat moet ik doen???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Taakverdeling: dierenarts, maar bij afwezigheid een </a:t>
            </a:r>
            <a:r>
              <a:rPr lang="nl-NL" dirty="0" err="1" smtClean="0"/>
              <a:t>paravet</a:t>
            </a:r>
            <a:r>
              <a:rPr lang="nl-NL" dirty="0" smtClean="0"/>
              <a:t> met ervaring.</a:t>
            </a:r>
          </a:p>
          <a:p>
            <a:r>
              <a:rPr lang="nl-NL" dirty="0" smtClean="0"/>
              <a:t>ABC: </a:t>
            </a:r>
            <a:r>
              <a:rPr lang="nl-NL" b="1" dirty="0" err="1" smtClean="0"/>
              <a:t>a</a:t>
            </a:r>
            <a:r>
              <a:rPr lang="nl-NL" dirty="0" err="1" smtClean="0"/>
              <a:t>irway</a:t>
            </a:r>
            <a:r>
              <a:rPr lang="nl-NL" dirty="0" smtClean="0"/>
              <a:t>, </a:t>
            </a:r>
            <a:r>
              <a:rPr lang="nl-NL" b="1" dirty="0" err="1" smtClean="0"/>
              <a:t>b</a:t>
            </a:r>
            <a:r>
              <a:rPr lang="nl-NL" dirty="0" err="1" smtClean="0"/>
              <a:t>reathing</a:t>
            </a:r>
            <a:r>
              <a:rPr lang="nl-NL" dirty="0" smtClean="0"/>
              <a:t>/ </a:t>
            </a:r>
            <a:r>
              <a:rPr lang="nl-NL" b="1" dirty="0" err="1" smtClean="0"/>
              <a:t>b</a:t>
            </a:r>
            <a:r>
              <a:rPr lang="nl-NL" dirty="0" err="1" smtClean="0"/>
              <a:t>leeding</a:t>
            </a:r>
            <a:r>
              <a:rPr lang="nl-NL" dirty="0" smtClean="0"/>
              <a:t>, </a:t>
            </a:r>
            <a:r>
              <a:rPr lang="nl-NL" b="1" dirty="0" err="1" smtClean="0"/>
              <a:t>c</a:t>
            </a:r>
            <a:r>
              <a:rPr lang="nl-NL" dirty="0" err="1" smtClean="0"/>
              <a:t>irculation</a:t>
            </a:r>
            <a:r>
              <a:rPr lang="nl-NL" dirty="0" smtClean="0"/>
              <a:t>/ APT/ </a:t>
            </a:r>
            <a:r>
              <a:rPr lang="nl-NL" dirty="0" err="1" smtClean="0"/>
              <a:t>slvl</a:t>
            </a:r>
            <a:r>
              <a:rPr lang="nl-NL" dirty="0" smtClean="0"/>
              <a:t>, CRT</a:t>
            </a:r>
          </a:p>
          <a:p>
            <a:r>
              <a:rPr lang="nl-NL" dirty="0" smtClean="0"/>
              <a:t>Zuurstof</a:t>
            </a:r>
          </a:p>
          <a:p>
            <a:r>
              <a:rPr lang="nl-NL" dirty="0" smtClean="0"/>
              <a:t>Infuus: wat en hoeveel: delegeer berekenen.</a:t>
            </a:r>
          </a:p>
          <a:p>
            <a:r>
              <a:rPr lang="nl-NL" dirty="0" smtClean="0"/>
              <a:t>Pijnstilling: welke????</a:t>
            </a:r>
          </a:p>
          <a:p>
            <a:r>
              <a:rPr lang="nl-NL" dirty="0" smtClean="0"/>
              <a:t>Bloedonderzoek: </a:t>
            </a:r>
            <a:r>
              <a:rPr lang="nl-NL" dirty="0" err="1" smtClean="0"/>
              <a:t>Ht</a:t>
            </a:r>
            <a:r>
              <a:rPr lang="nl-NL" dirty="0" smtClean="0"/>
              <a:t>, PCV= </a:t>
            </a:r>
            <a:r>
              <a:rPr lang="nl-NL" dirty="0" err="1" smtClean="0"/>
              <a:t>packed</a:t>
            </a:r>
            <a:r>
              <a:rPr lang="nl-NL" dirty="0" smtClean="0"/>
              <a:t> </a:t>
            </a:r>
            <a:r>
              <a:rPr lang="nl-NL" dirty="0" err="1" smtClean="0"/>
              <a:t>cell</a:t>
            </a:r>
            <a:r>
              <a:rPr lang="nl-NL" dirty="0" smtClean="0"/>
              <a:t> volume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5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Casussen.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Epilepsie patiënt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Shock en infuusbeleid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Aangereden hond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Doel:</a:t>
            </a:r>
          </a:p>
          <a:p>
            <a:r>
              <a:rPr lang="nl-NL" dirty="0" smtClean="0"/>
              <a:t>Wat moet je doen in spoed situaties.</a:t>
            </a:r>
          </a:p>
          <a:p>
            <a:r>
              <a:rPr lang="nl-NL" dirty="0" smtClean="0"/>
              <a:t>Herkennen en behandelen van shock.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1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Pijnstillers.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Tolfedine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>
                <a:solidFill>
                  <a:srgbClr val="FF0000"/>
                </a:solidFill>
              </a:rPr>
              <a:t>Metacam</a:t>
            </a:r>
            <a:r>
              <a:rPr lang="nl-NL" dirty="0" smtClean="0">
                <a:solidFill>
                  <a:srgbClr val="FF0000"/>
                </a:solidFill>
              </a:rPr>
              <a:t>   niet bij nierpatiënten en shock!!!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Rimadyl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>
                <a:solidFill>
                  <a:srgbClr val="FF0000"/>
                </a:solidFill>
              </a:rPr>
              <a:t>Dolagis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Methadon</a:t>
            </a:r>
            <a:r>
              <a:rPr lang="nl-NL" dirty="0" smtClean="0">
                <a:solidFill>
                  <a:schemeClr val="accent1"/>
                </a:solidFill>
              </a:rPr>
              <a:t>			1</a:t>
            </a:r>
            <a:r>
              <a:rPr lang="nl-NL" baseline="30000" dirty="0" smtClean="0">
                <a:solidFill>
                  <a:schemeClr val="accent1"/>
                </a:solidFill>
              </a:rPr>
              <a:t>e</a:t>
            </a:r>
            <a:r>
              <a:rPr lang="nl-NL" dirty="0" smtClean="0">
                <a:solidFill>
                  <a:schemeClr val="accent1"/>
                </a:solidFill>
              </a:rPr>
              <a:t> keus bij shock!</a:t>
            </a:r>
          </a:p>
          <a:p>
            <a:r>
              <a:rPr lang="nl-NL" sz="2400" dirty="0" smtClean="0"/>
              <a:t>( werkt na 5 -10 min, gedurende  4 uur)</a:t>
            </a:r>
          </a:p>
          <a:p>
            <a:r>
              <a:rPr lang="nl-NL" dirty="0" err="1" smtClean="0"/>
              <a:t>Buprenorfine</a:t>
            </a:r>
            <a:r>
              <a:rPr lang="nl-NL" dirty="0" smtClean="0"/>
              <a:t>			werkt pas na 1 uur!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347864" y="479715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raccolade 5"/>
          <p:cNvSpPr/>
          <p:nvPr/>
        </p:nvSpPr>
        <p:spPr>
          <a:xfrm>
            <a:off x="2483768" y="1700808"/>
            <a:ext cx="72008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9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 naar Jack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8727" y="2640827"/>
            <a:ext cx="2775624" cy="208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r>
              <a:rPr lang="nl-NL" dirty="0" smtClean="0"/>
              <a:t>Eigenaar in paniek, Jack bloedt en heeft gebroken poot .</a:t>
            </a:r>
          </a:p>
          <a:p>
            <a:r>
              <a:rPr lang="nl-NL" dirty="0" smtClean="0"/>
              <a:t>Jack bijt om zich heen.</a:t>
            </a:r>
          </a:p>
          <a:p>
            <a:r>
              <a:rPr lang="nl-NL" dirty="0" smtClean="0"/>
              <a:t>Wat nu???</a:t>
            </a:r>
          </a:p>
          <a:p>
            <a:r>
              <a:rPr lang="nl-NL" dirty="0" smtClean="0"/>
              <a:t>Wat eerst?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3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Taakverdeling.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 doet ABC/ APT, </a:t>
            </a:r>
            <a:r>
              <a:rPr lang="nl-NL" dirty="0" err="1" smtClean="0"/>
              <a:t>slvl</a:t>
            </a:r>
            <a:r>
              <a:rPr lang="nl-NL" dirty="0" smtClean="0"/>
              <a:t>, CRT?</a:t>
            </a:r>
          </a:p>
          <a:p>
            <a:r>
              <a:rPr lang="nl-NL" dirty="0" smtClean="0"/>
              <a:t>Wie legt spullen klaar: </a:t>
            </a:r>
          </a:p>
          <a:p>
            <a:pPr lvl="1"/>
            <a:r>
              <a:rPr lang="nl-NL" dirty="0" err="1" smtClean="0"/>
              <a:t>Braunule</a:t>
            </a:r>
            <a:endParaRPr lang="nl-NL" dirty="0" smtClean="0"/>
          </a:p>
          <a:p>
            <a:pPr lvl="1"/>
            <a:r>
              <a:rPr lang="nl-NL" dirty="0" smtClean="0"/>
              <a:t>Infuusvloeistof en –systeem</a:t>
            </a:r>
          </a:p>
          <a:p>
            <a:pPr lvl="1"/>
            <a:r>
              <a:rPr lang="nl-NL" dirty="0" smtClean="0"/>
              <a:t>Bloedbuisjes</a:t>
            </a:r>
          </a:p>
          <a:p>
            <a:pPr lvl="1"/>
            <a:r>
              <a:rPr lang="nl-NL" dirty="0" smtClean="0"/>
              <a:t>zuurstof</a:t>
            </a:r>
          </a:p>
          <a:p>
            <a:pPr lvl="1"/>
            <a:r>
              <a:rPr lang="nl-NL" dirty="0" smtClean="0"/>
              <a:t>PIJNSTILLING.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69287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Beoordeling patiënt /triage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 err="1" smtClean="0"/>
              <a:t>A</a:t>
            </a:r>
            <a:r>
              <a:rPr lang="nl-NL" dirty="0" err="1" smtClean="0"/>
              <a:t>irway</a:t>
            </a:r>
            <a:r>
              <a:rPr lang="nl-NL" dirty="0" smtClean="0"/>
              <a:t>: luchtweg vrij?</a:t>
            </a:r>
          </a:p>
          <a:p>
            <a:r>
              <a:rPr lang="nl-NL" b="1" dirty="0" err="1" smtClean="0"/>
              <a:t>B</a:t>
            </a:r>
            <a:r>
              <a:rPr lang="nl-NL" dirty="0" err="1" smtClean="0"/>
              <a:t>reathing</a:t>
            </a:r>
            <a:r>
              <a:rPr lang="nl-NL" dirty="0" smtClean="0"/>
              <a:t>/ </a:t>
            </a:r>
            <a:r>
              <a:rPr lang="nl-NL" dirty="0" err="1" smtClean="0"/>
              <a:t>bleeding</a:t>
            </a:r>
            <a:r>
              <a:rPr lang="nl-NL" dirty="0" smtClean="0"/>
              <a:t>: kan hij ademhalen, arteriële bloeding?</a:t>
            </a:r>
          </a:p>
          <a:p>
            <a:r>
              <a:rPr lang="nl-NL" b="1" dirty="0" err="1" smtClean="0"/>
              <a:t>C</a:t>
            </a:r>
            <a:r>
              <a:rPr lang="nl-NL" dirty="0" err="1" smtClean="0"/>
              <a:t>irculation</a:t>
            </a:r>
            <a:r>
              <a:rPr lang="nl-NL" dirty="0" smtClean="0"/>
              <a:t>: is er een hartslag?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b="1" dirty="0" smtClean="0"/>
              <a:t>A</a:t>
            </a:r>
            <a:r>
              <a:rPr lang="nl-NL" dirty="0" smtClean="0"/>
              <a:t>demhaling, type, frequentie</a:t>
            </a:r>
          </a:p>
          <a:p>
            <a:r>
              <a:rPr lang="nl-NL" b="1" dirty="0" smtClean="0"/>
              <a:t>P</a:t>
            </a:r>
            <a:r>
              <a:rPr lang="nl-NL" dirty="0" smtClean="0"/>
              <a:t>ols, hartfrequentie</a:t>
            </a:r>
          </a:p>
          <a:p>
            <a:r>
              <a:rPr lang="nl-NL" b="1" dirty="0" smtClean="0"/>
              <a:t>T</a:t>
            </a:r>
            <a:r>
              <a:rPr lang="nl-NL" dirty="0" smtClean="0"/>
              <a:t>emperatuur</a:t>
            </a:r>
          </a:p>
          <a:p>
            <a:r>
              <a:rPr lang="nl-NL" dirty="0" smtClean="0"/>
              <a:t>Slijmvliezen</a:t>
            </a:r>
          </a:p>
          <a:p>
            <a:r>
              <a:rPr lang="nl-NL" dirty="0" smtClean="0"/>
              <a:t>CRT</a:t>
            </a:r>
          </a:p>
          <a:p>
            <a:r>
              <a:rPr lang="nl-NL" sz="3000" b="1" dirty="0" smtClean="0"/>
              <a:t>Zuurstof</a:t>
            </a:r>
          </a:p>
          <a:p>
            <a:r>
              <a:rPr lang="nl-NL" sz="2800" b="1" dirty="0" smtClean="0"/>
              <a:t>Agressief: snuitje, als het ademhaling </a:t>
            </a:r>
            <a:r>
              <a:rPr lang="nl-NL" sz="2800" b="1" dirty="0" err="1" smtClean="0"/>
              <a:t>nt</a:t>
            </a:r>
            <a:r>
              <a:rPr lang="nl-NL" sz="2800" b="1" dirty="0" smtClean="0"/>
              <a:t> belemmert</a:t>
            </a:r>
            <a:endParaRPr lang="nl-NL" sz="3000" b="1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 Jack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ABC/APT: geen art. bloedingen</a:t>
            </a:r>
          </a:p>
          <a:p>
            <a:r>
              <a:rPr lang="nl-NL" dirty="0" smtClean="0"/>
              <a:t>A: 60/ min</a:t>
            </a:r>
          </a:p>
          <a:p>
            <a:r>
              <a:rPr lang="nl-NL" dirty="0" smtClean="0"/>
              <a:t>P: 180/ min</a:t>
            </a:r>
          </a:p>
          <a:p>
            <a:r>
              <a:rPr lang="nl-NL" dirty="0" smtClean="0"/>
              <a:t>T: 36,1 C</a:t>
            </a:r>
          </a:p>
          <a:p>
            <a:r>
              <a:rPr lang="nl-NL" dirty="0" err="1" smtClean="0"/>
              <a:t>Slvl</a:t>
            </a:r>
            <a:r>
              <a:rPr lang="nl-NL" dirty="0" smtClean="0"/>
              <a:t>: </a:t>
            </a:r>
            <a:r>
              <a:rPr lang="nl-NL" dirty="0" err="1" smtClean="0"/>
              <a:t>bleekrose</a:t>
            </a:r>
            <a:endParaRPr lang="nl-NL" dirty="0" smtClean="0"/>
          </a:p>
          <a:p>
            <a:r>
              <a:rPr lang="nl-NL" dirty="0" smtClean="0"/>
              <a:t>CRT: &gt;2 sec</a:t>
            </a:r>
          </a:p>
          <a:p>
            <a:pPr marL="0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800" b="1" dirty="0" smtClean="0"/>
              <a:t>Is Jack wel/ niet in shock?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 smtClean="0"/>
              <a:t>Wat gaan we nu doen?</a:t>
            </a:r>
            <a:endParaRPr lang="nl-NL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45261"/>
            <a:ext cx="1440160" cy="107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4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Jack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Plaatsen iv infuus.</a:t>
            </a:r>
          </a:p>
          <a:p>
            <a:r>
              <a:rPr lang="nl-NL" dirty="0" smtClean="0"/>
              <a:t>Welk infuus en hoeveel mag hij hebben?</a:t>
            </a:r>
          </a:p>
          <a:p>
            <a:pPr lvl="1"/>
            <a:r>
              <a:rPr lang="nl-NL" dirty="0" smtClean="0"/>
              <a:t>Jack weegt 8 kg</a:t>
            </a:r>
          </a:p>
          <a:p>
            <a:pPr lvl="1"/>
            <a:r>
              <a:rPr lang="nl-NL" dirty="0" smtClean="0"/>
              <a:t>8 x 20-30 ml= 160-240 ml Fysiologisch zout</a:t>
            </a:r>
          </a:p>
          <a:p>
            <a:pPr lvl="1"/>
            <a:r>
              <a:rPr lang="nl-NL" dirty="0" smtClean="0"/>
              <a:t>Bloedafname ( PCV, </a:t>
            </a:r>
            <a:r>
              <a:rPr lang="nl-NL" dirty="0" smtClean="0"/>
              <a:t>TE, </a:t>
            </a:r>
            <a:r>
              <a:rPr lang="nl-NL" dirty="0" err="1" smtClean="0"/>
              <a:t>Ht</a:t>
            </a:r>
            <a:r>
              <a:rPr lang="nl-NL" dirty="0" smtClean="0"/>
              <a:t>) voor starten infuus.</a:t>
            </a:r>
          </a:p>
          <a:p>
            <a:r>
              <a:rPr lang="nl-NL" dirty="0" smtClean="0"/>
              <a:t>PIJNSTILLING: welke?</a:t>
            </a:r>
          </a:p>
          <a:p>
            <a:pPr lvl="1"/>
            <a:r>
              <a:rPr lang="nl-NL" dirty="0" smtClean="0"/>
              <a:t>Methadon! Absoluut geen NSAID’S!!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6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Vervolg Jack 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Bloedwaarden voor infuus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PCV: 47% (38-57%)</a:t>
            </a:r>
          </a:p>
          <a:p>
            <a:r>
              <a:rPr lang="nl-NL" sz="2800" dirty="0" smtClean="0"/>
              <a:t>TE: </a:t>
            </a:r>
            <a:r>
              <a:rPr lang="nl-NL" sz="2800" dirty="0" smtClean="0"/>
              <a:t>6,5 gr/dl (5,8-7,6)</a:t>
            </a:r>
          </a:p>
          <a:p>
            <a:r>
              <a:rPr lang="nl-NL" sz="2800" dirty="0" err="1" smtClean="0"/>
              <a:t>Ht</a:t>
            </a:r>
            <a:r>
              <a:rPr lang="nl-NL" sz="2800" dirty="0" smtClean="0"/>
              <a:t>: 0,48 ( 0,37-0,55)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Na shock bolus/ pijnstilling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A: 40/ min</a:t>
            </a:r>
          </a:p>
          <a:p>
            <a:r>
              <a:rPr lang="nl-NL" dirty="0"/>
              <a:t>P:120/ min		</a:t>
            </a:r>
          </a:p>
          <a:p>
            <a:r>
              <a:rPr lang="nl-NL" dirty="0"/>
              <a:t>T:37,1 C</a:t>
            </a:r>
          </a:p>
          <a:p>
            <a:r>
              <a:rPr lang="nl-NL" dirty="0" err="1"/>
              <a:t>Slvl</a:t>
            </a:r>
            <a:r>
              <a:rPr lang="nl-NL" dirty="0"/>
              <a:t>: bleek </a:t>
            </a:r>
            <a:r>
              <a:rPr lang="nl-NL" dirty="0" err="1"/>
              <a:t>rose</a:t>
            </a:r>
            <a:r>
              <a:rPr lang="nl-NL" dirty="0"/>
              <a:t>; CRT: 1 sec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/>
              <a:t>Is Jack nog steeds in shock?</a:t>
            </a:r>
            <a:endParaRPr lang="nl-N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2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Vervolg Jack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Nee, hij reageert goed op de behandeling, dus:</a:t>
            </a:r>
          </a:p>
          <a:p>
            <a:r>
              <a:rPr lang="nl-NL" dirty="0" smtClean="0"/>
              <a:t>Monitoren in de opname:</a:t>
            </a:r>
          </a:p>
          <a:p>
            <a:r>
              <a:rPr lang="nl-NL" dirty="0" smtClean="0"/>
              <a:t>APT: iedere 15-30 min. Als stabiel blijft: steeds grotere tussenpozen.</a:t>
            </a:r>
          </a:p>
          <a:p>
            <a:r>
              <a:rPr lang="nl-NL" dirty="0" smtClean="0"/>
              <a:t>Verband om poot.</a:t>
            </a:r>
          </a:p>
          <a:p>
            <a:r>
              <a:rPr lang="nl-NL" dirty="0" smtClean="0"/>
              <a:t>Elke 2 uur controle bloedwaarden </a:t>
            </a:r>
            <a:r>
              <a:rPr lang="nl-NL" dirty="0" err="1" smtClean="0"/>
              <a:t>ivm</a:t>
            </a:r>
            <a:r>
              <a:rPr lang="nl-NL" dirty="0" smtClean="0"/>
              <a:t> blijvend bloedverlies.</a:t>
            </a:r>
          </a:p>
          <a:p>
            <a:r>
              <a:rPr lang="nl-NL" dirty="0" smtClean="0"/>
              <a:t>Monitoren op pijn.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Vervolg Jack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2 uur later in de opname:</a:t>
            </a:r>
          </a:p>
          <a:p>
            <a:r>
              <a:rPr lang="nl-NL" dirty="0" smtClean="0"/>
              <a:t>A: 40/ min</a:t>
            </a:r>
          </a:p>
          <a:p>
            <a:r>
              <a:rPr lang="nl-NL" dirty="0" smtClean="0"/>
              <a:t>P: 160/min</a:t>
            </a:r>
          </a:p>
          <a:p>
            <a:r>
              <a:rPr lang="nl-NL" dirty="0" smtClean="0"/>
              <a:t>T: 36,5 C</a:t>
            </a:r>
          </a:p>
          <a:p>
            <a:r>
              <a:rPr lang="nl-NL" dirty="0" err="1" smtClean="0"/>
              <a:t>Slvl</a:t>
            </a:r>
            <a:r>
              <a:rPr lang="nl-NL" dirty="0" smtClean="0"/>
              <a:t>: </a:t>
            </a:r>
            <a:r>
              <a:rPr lang="nl-NL" dirty="0" err="1" smtClean="0"/>
              <a:t>bleekrose</a:t>
            </a:r>
            <a:endParaRPr lang="nl-NL" dirty="0" smtClean="0"/>
          </a:p>
          <a:p>
            <a:r>
              <a:rPr lang="nl-NL" dirty="0" smtClean="0"/>
              <a:t>CRT: 2 sec</a:t>
            </a:r>
          </a:p>
          <a:p>
            <a:r>
              <a:rPr lang="nl-NL" dirty="0" smtClean="0"/>
              <a:t>Bloed: PCV: 44%, </a:t>
            </a:r>
            <a:r>
              <a:rPr lang="nl-NL" dirty="0" smtClean="0"/>
              <a:t>TE: </a:t>
            </a:r>
            <a:r>
              <a:rPr lang="nl-NL" dirty="0" smtClean="0"/>
              <a:t>6,1 g/ dl; </a:t>
            </a:r>
            <a:r>
              <a:rPr lang="nl-NL" dirty="0" err="1" smtClean="0"/>
              <a:t>Ht</a:t>
            </a:r>
            <a:r>
              <a:rPr lang="nl-NL" dirty="0" smtClean="0"/>
              <a:t>: 0,45</a:t>
            </a:r>
          </a:p>
          <a:p>
            <a:r>
              <a:rPr lang="nl-NL" sz="2800" b="1" dirty="0" smtClean="0"/>
              <a:t>Hoe gaat het met Jack? Wat ga je doen?</a:t>
            </a:r>
            <a:endParaRPr lang="nl-NL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3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Vervolg Jack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Jack is duidelijk weer in shock .</a:t>
            </a:r>
          </a:p>
          <a:p>
            <a:r>
              <a:rPr lang="nl-NL" dirty="0" smtClean="0"/>
              <a:t>Zijn bloedwaarden zijn lager dan voor het starten van het infuus: je verdunt het bloed, dus geen schokkende daling.</a:t>
            </a:r>
          </a:p>
          <a:p>
            <a:r>
              <a:rPr lang="nl-NL" dirty="0" smtClean="0"/>
              <a:t>Shock behandelen met 2</a:t>
            </a:r>
            <a:r>
              <a:rPr lang="nl-NL" baseline="30000" dirty="0" smtClean="0"/>
              <a:t>e</a:t>
            </a:r>
            <a:r>
              <a:rPr lang="nl-NL" dirty="0" smtClean="0"/>
              <a:t> shockbolus.</a:t>
            </a:r>
          </a:p>
          <a:p>
            <a:r>
              <a:rPr lang="nl-NL" dirty="0" smtClean="0"/>
              <a:t>Vervolgens weer monitoren.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2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Epilepsie; welke vragen kun je stellen?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716" y="2505074"/>
            <a:ext cx="3002435" cy="224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9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Vervolg Jack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4 uur later in de opname:</a:t>
            </a:r>
          </a:p>
          <a:p>
            <a:r>
              <a:rPr lang="nl-NL" dirty="0" smtClean="0"/>
              <a:t>A: 40/ min.</a:t>
            </a:r>
          </a:p>
          <a:p>
            <a:r>
              <a:rPr lang="nl-NL" dirty="0" smtClean="0"/>
              <a:t>P: 120/ min</a:t>
            </a:r>
          </a:p>
          <a:p>
            <a:r>
              <a:rPr lang="nl-NL" dirty="0" smtClean="0"/>
              <a:t>T: 37,5 C</a:t>
            </a:r>
          </a:p>
          <a:p>
            <a:r>
              <a:rPr lang="nl-NL" dirty="0" err="1" smtClean="0"/>
              <a:t>Slvl</a:t>
            </a:r>
            <a:r>
              <a:rPr lang="nl-NL" dirty="0" smtClean="0"/>
              <a:t>: </a:t>
            </a:r>
            <a:r>
              <a:rPr lang="nl-NL" dirty="0" err="1" smtClean="0"/>
              <a:t>bleekrose</a:t>
            </a:r>
            <a:endParaRPr lang="nl-NL" dirty="0" smtClean="0"/>
          </a:p>
          <a:p>
            <a:r>
              <a:rPr lang="nl-NL" dirty="0" smtClean="0"/>
              <a:t>CRT: 1 sec</a:t>
            </a:r>
          </a:p>
          <a:p>
            <a:r>
              <a:rPr lang="nl-NL" dirty="0" smtClean="0"/>
              <a:t>Bloedwaarden: PCV: 36%; </a:t>
            </a:r>
            <a:r>
              <a:rPr lang="nl-NL" dirty="0" smtClean="0"/>
              <a:t>TE: </a:t>
            </a:r>
            <a:r>
              <a:rPr lang="nl-NL" dirty="0" smtClean="0"/>
              <a:t>5,9 g/dl; Ht:0,39 </a:t>
            </a:r>
          </a:p>
          <a:p>
            <a:pPr lvl="0"/>
            <a:r>
              <a:rPr lang="nl-NL" sz="2800" b="1" dirty="0">
                <a:solidFill>
                  <a:prstClr val="black"/>
                </a:solidFill>
              </a:rPr>
              <a:t>Hoe gaat het met Jack? Wat ga je doen?</a:t>
            </a:r>
          </a:p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9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Vervolg Jack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prstClr val="black"/>
                </a:solidFill>
              </a:rPr>
              <a:t>Hoe gaat het met Jack? </a:t>
            </a:r>
            <a:endParaRPr lang="nl-NL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dirty="0" smtClean="0"/>
              <a:t>	Niet in shock.</a:t>
            </a:r>
            <a:r>
              <a:rPr lang="nl-NL" b="1" dirty="0">
                <a:solidFill>
                  <a:prstClr val="black"/>
                </a:solidFill>
              </a:rPr>
              <a:t> </a:t>
            </a:r>
            <a:endParaRPr lang="nl-NL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b="1" dirty="0" smtClean="0">
                <a:solidFill>
                  <a:prstClr val="black"/>
                </a:solidFill>
              </a:rPr>
              <a:t>Wat zeggen de bloedwaardes?</a:t>
            </a:r>
          </a:p>
          <a:p>
            <a:pPr marL="0" lvl="0" indent="0">
              <a:buNone/>
            </a:pPr>
            <a:r>
              <a:rPr lang="nl-NL" dirty="0" smtClean="0">
                <a:solidFill>
                  <a:prstClr val="black"/>
                </a:solidFill>
              </a:rPr>
              <a:t>	Blijvend bloedverlies</a:t>
            </a:r>
          </a:p>
          <a:p>
            <a:pPr marL="0" lvl="0" indent="0">
              <a:buNone/>
            </a:pPr>
            <a:r>
              <a:rPr lang="nl-NL" b="1" dirty="0" smtClean="0">
                <a:solidFill>
                  <a:prstClr val="black"/>
                </a:solidFill>
              </a:rPr>
              <a:t>Wat ga </a:t>
            </a:r>
            <a:r>
              <a:rPr lang="nl-NL" b="1" dirty="0">
                <a:solidFill>
                  <a:prstClr val="black"/>
                </a:solidFill>
              </a:rPr>
              <a:t>je doen</a:t>
            </a:r>
            <a:r>
              <a:rPr lang="nl-NL" b="1" dirty="0" smtClean="0">
                <a:solidFill>
                  <a:prstClr val="black"/>
                </a:solidFill>
              </a:rPr>
              <a:t>?</a:t>
            </a:r>
          </a:p>
          <a:p>
            <a:pPr marL="0" lvl="0" indent="0">
              <a:buNone/>
            </a:pPr>
            <a:r>
              <a:rPr lang="nl-NL" dirty="0" smtClean="0">
                <a:solidFill>
                  <a:prstClr val="black"/>
                </a:solidFill>
              </a:rPr>
              <a:t>	Operatie, </a:t>
            </a:r>
            <a:r>
              <a:rPr lang="nl-NL" dirty="0" err="1" smtClean="0">
                <a:solidFill>
                  <a:prstClr val="black"/>
                </a:solidFill>
              </a:rPr>
              <a:t>evt</a:t>
            </a:r>
            <a:r>
              <a:rPr lang="nl-NL" dirty="0" smtClean="0">
                <a:solidFill>
                  <a:prstClr val="black"/>
                </a:solidFill>
              </a:rPr>
              <a:t> bloedtransfusie als </a:t>
            </a:r>
            <a:r>
              <a:rPr lang="nl-NL" smtClean="0">
                <a:solidFill>
                  <a:prstClr val="black"/>
                </a:solidFill>
              </a:rPr>
              <a:t>PCV 	&lt;</a:t>
            </a:r>
            <a:r>
              <a:rPr lang="nl-NL" dirty="0" smtClean="0">
                <a:solidFill>
                  <a:prstClr val="black"/>
                </a:solidFill>
              </a:rPr>
              <a:t>20%, of als ademhaling en pols </a:t>
            </a:r>
            <a:r>
              <a:rPr lang="nl-NL" smtClean="0">
                <a:solidFill>
                  <a:prstClr val="black"/>
                </a:solidFill>
              </a:rPr>
              <a:t>enorm 	stijgen</a:t>
            </a:r>
            <a:r>
              <a:rPr lang="nl-NL" dirty="0" smtClean="0">
                <a:solidFill>
                  <a:prstClr val="black"/>
                </a:solidFill>
              </a:rPr>
              <a:t>; </a:t>
            </a:r>
            <a:r>
              <a:rPr lang="nl-NL" dirty="0" err="1" smtClean="0">
                <a:solidFill>
                  <a:prstClr val="black"/>
                </a:solidFill>
              </a:rPr>
              <a:t>resp</a:t>
            </a:r>
            <a:r>
              <a:rPr lang="nl-NL" dirty="0" smtClean="0">
                <a:solidFill>
                  <a:prstClr val="black"/>
                </a:solidFill>
              </a:rPr>
              <a:t> en </a:t>
            </a:r>
            <a:r>
              <a:rPr lang="nl-NL" dirty="0" err="1" smtClean="0">
                <a:solidFill>
                  <a:prstClr val="black"/>
                </a:solidFill>
              </a:rPr>
              <a:t>cardiovasc</a:t>
            </a:r>
            <a:r>
              <a:rPr lang="nl-NL" dirty="0" smtClean="0">
                <a:solidFill>
                  <a:prstClr val="black"/>
                </a:solidFill>
              </a:rPr>
              <a:t> compensatie.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 goed, al goed!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98103"/>
            <a:ext cx="3763119" cy="281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7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Epilepsie; welke vragen kun je stellen?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Hoe lang duurt de aanval? &gt; 5 minuten?</a:t>
            </a:r>
          </a:p>
          <a:p>
            <a:r>
              <a:rPr lang="nl-NL" dirty="0" smtClean="0"/>
              <a:t>Heeft de hond er meerdere gehad? Zo ja, hoe lang zit er tussen?</a:t>
            </a:r>
          </a:p>
          <a:p>
            <a:r>
              <a:rPr lang="nl-NL" dirty="0" smtClean="0"/>
              <a:t>Is dit de eerste keer/ Krijgt de hond er medicijnen voor?</a:t>
            </a:r>
          </a:p>
          <a:p>
            <a:r>
              <a:rPr lang="nl-NL" dirty="0" smtClean="0"/>
              <a:t>Is de hond drachtig/lacterend?</a:t>
            </a:r>
          </a:p>
          <a:p>
            <a:r>
              <a:rPr lang="nl-NL" dirty="0" smtClean="0"/>
              <a:t>Is er sprake van andere aandoeningen? Diabetes?</a:t>
            </a:r>
          </a:p>
          <a:p>
            <a:r>
              <a:rPr lang="nl-NL" dirty="0" smtClean="0"/>
              <a:t>Hoe oud is de hond?</a:t>
            </a:r>
          </a:p>
          <a:p>
            <a:r>
              <a:rPr lang="nl-NL" dirty="0" smtClean="0"/>
              <a:t>Was het een warme dag?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3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hulp =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3" y="1697660"/>
            <a:ext cx="2232248" cy="335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Eerste hulp.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Aanval couperen</a:t>
            </a:r>
          </a:p>
          <a:p>
            <a:r>
              <a:rPr lang="nl-NL" dirty="0" smtClean="0"/>
              <a:t>Zuurstof</a:t>
            </a:r>
          </a:p>
          <a:p>
            <a:r>
              <a:rPr lang="nl-NL" dirty="0" smtClean="0"/>
              <a:t>APT ( </a:t>
            </a:r>
            <a:r>
              <a:rPr lang="nl-NL" dirty="0" err="1" smtClean="0"/>
              <a:t>evt</a:t>
            </a:r>
            <a:r>
              <a:rPr lang="nl-NL" dirty="0" smtClean="0"/>
              <a:t> koelen)</a:t>
            </a:r>
          </a:p>
          <a:p>
            <a:r>
              <a:rPr lang="nl-NL" dirty="0" smtClean="0"/>
              <a:t>Bloed afnemen.</a:t>
            </a:r>
          </a:p>
          <a:p>
            <a:r>
              <a:rPr lang="nl-NL" dirty="0" err="1" smtClean="0"/>
              <a:t>Braunule</a:t>
            </a:r>
            <a:r>
              <a:rPr lang="nl-NL" dirty="0" smtClean="0"/>
              <a:t> plaatsen.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8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nodig?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Valium rectaal: </a:t>
            </a:r>
            <a:r>
              <a:rPr lang="nl-NL" dirty="0" err="1" smtClean="0"/>
              <a:t>Stesolid</a:t>
            </a:r>
            <a:endParaRPr lang="nl-NL" dirty="0" smtClean="0"/>
          </a:p>
          <a:p>
            <a:r>
              <a:rPr lang="nl-NL" dirty="0" smtClean="0"/>
              <a:t>Stethoscoop, thermometer</a:t>
            </a:r>
          </a:p>
          <a:p>
            <a:r>
              <a:rPr lang="nl-NL" dirty="0" smtClean="0"/>
              <a:t>Zuurstof</a:t>
            </a:r>
          </a:p>
          <a:p>
            <a:r>
              <a:rPr lang="nl-NL" dirty="0" smtClean="0"/>
              <a:t>Koelen: alcohol, </a:t>
            </a:r>
            <a:r>
              <a:rPr lang="nl-NL" dirty="0" err="1" smtClean="0"/>
              <a:t>cold</a:t>
            </a:r>
            <a:r>
              <a:rPr lang="nl-NL" dirty="0" smtClean="0"/>
              <a:t> packs, </a:t>
            </a:r>
            <a:r>
              <a:rPr lang="nl-NL" dirty="0" err="1" smtClean="0"/>
              <a:t>koel-elementen</a:t>
            </a:r>
            <a:endParaRPr lang="nl-NL" dirty="0" smtClean="0"/>
          </a:p>
          <a:p>
            <a:r>
              <a:rPr lang="nl-NL" dirty="0" err="1" smtClean="0"/>
              <a:t>Braunule</a:t>
            </a:r>
            <a:endParaRPr lang="nl-NL" dirty="0" smtClean="0"/>
          </a:p>
          <a:p>
            <a:r>
              <a:rPr lang="nl-NL" dirty="0" smtClean="0"/>
              <a:t>Bloedbuizen</a:t>
            </a:r>
          </a:p>
          <a:p>
            <a:r>
              <a:rPr lang="nl-NL" dirty="0" smtClean="0"/>
              <a:t>Glucose 20-40%</a:t>
            </a:r>
          </a:p>
          <a:p>
            <a:r>
              <a:rPr lang="nl-NL" dirty="0" smtClean="0"/>
              <a:t>( valium iv)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0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als…………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patiënt niet reageert op de valium?</a:t>
            </a:r>
          </a:p>
          <a:p>
            <a:endParaRPr lang="nl-NL" dirty="0" smtClean="0"/>
          </a:p>
          <a:p>
            <a:r>
              <a:rPr lang="nl-NL" dirty="0" smtClean="0"/>
              <a:t>Bloed: glucose bepaling: Laag?</a:t>
            </a:r>
          </a:p>
          <a:p>
            <a:endParaRPr lang="nl-NL" dirty="0" smtClean="0"/>
          </a:p>
          <a:p>
            <a:r>
              <a:rPr lang="nl-NL" dirty="0" smtClean="0"/>
              <a:t>Calcium bepaling: Laag?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5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Is de patiënt gestabiliseerd..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rustige plek leggen: Opname, spreekkamer</a:t>
            </a:r>
          </a:p>
          <a:p>
            <a:r>
              <a:rPr lang="nl-NL" dirty="0" smtClean="0"/>
              <a:t>A,P,T controle</a:t>
            </a:r>
          </a:p>
          <a:p>
            <a:r>
              <a:rPr lang="nl-NL" dirty="0" smtClean="0"/>
              <a:t>Als er veel mensen of wisselende diensten zijn: protocol opstellen en belang van patiënten kaart zorgvuldig invullen.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D6-FEF8-4307-AACC-F9ABB322648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3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1112</Words>
  <Application>Microsoft Macintosh PowerPoint</Application>
  <PresentationFormat>Diavoorstelling (4:3)</PresentationFormat>
  <Paragraphs>254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Kantoorthema</vt:lpstr>
      <vt:lpstr>Casustraining spoedgevallen</vt:lpstr>
      <vt:lpstr>Casussen.</vt:lpstr>
      <vt:lpstr>Epilepsie; welke vragen kun je stellen?</vt:lpstr>
      <vt:lpstr>Epilepsie; welke vragen kun je stellen?</vt:lpstr>
      <vt:lpstr>Eerste hulp = ?</vt:lpstr>
      <vt:lpstr>Eerste hulp.</vt:lpstr>
      <vt:lpstr>Wat heb je nodig?</vt:lpstr>
      <vt:lpstr>Wat als…………</vt:lpstr>
      <vt:lpstr>Is de patiënt gestabiliseerd.. </vt:lpstr>
      <vt:lpstr>Herkennen van shock.</vt:lpstr>
      <vt:lpstr>Shock</vt:lpstr>
      <vt:lpstr>Shock</vt:lpstr>
      <vt:lpstr>Hoe was het ook al weer?</vt:lpstr>
      <vt:lpstr>Shock</vt:lpstr>
      <vt:lpstr>Infuustherapie bij shock.</vt:lpstr>
      <vt:lpstr>Infuus vloeistoffen</vt:lpstr>
      <vt:lpstr>Infuustherapie bij shock.</vt:lpstr>
      <vt:lpstr>Aangereden hond: Jack, 10 jarige Jack Russell Terrier gebroken poot; agressief</vt:lpstr>
      <vt:lpstr>Help, wat moet ik doen???</vt:lpstr>
      <vt:lpstr>Pijnstillers. </vt:lpstr>
      <vt:lpstr>Terug naar Jack</vt:lpstr>
      <vt:lpstr>Taakverdeling.</vt:lpstr>
      <vt:lpstr>Beoordeling patiënt /triage</vt:lpstr>
      <vt:lpstr>beoordeling Jack</vt:lpstr>
      <vt:lpstr>Vervolg Jack </vt:lpstr>
      <vt:lpstr>Vervolg Jack </vt:lpstr>
      <vt:lpstr>Vervolg Jack </vt:lpstr>
      <vt:lpstr>Vervolg Jack </vt:lpstr>
      <vt:lpstr>Vervolg Jack </vt:lpstr>
      <vt:lpstr>Vervolg Jack </vt:lpstr>
      <vt:lpstr>Vervolg Jack </vt:lpstr>
      <vt:lpstr>Eind goed, al goed!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Casustraining spoedgevallen</dc:title>
  <dc:creator>laptop</dc:creator>
  <cp:lastModifiedBy>Huub Hessel</cp:lastModifiedBy>
  <cp:revision>16</cp:revision>
  <dcterms:created xsi:type="dcterms:W3CDTF">2013-12-15T12:58:22Z</dcterms:created>
  <dcterms:modified xsi:type="dcterms:W3CDTF">2014-12-14T16:08:43Z</dcterms:modified>
</cp:coreProperties>
</file>